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24124"/>
    <a:srgbClr val="749787"/>
    <a:srgbClr val="3A2885"/>
    <a:srgbClr val="3A8DD9"/>
    <a:srgbClr val="57D3EE"/>
    <a:srgbClr val="E4BE2A"/>
    <a:srgbClr val="66CCFF"/>
    <a:srgbClr val="7A0000"/>
    <a:srgbClr val="8B9600"/>
    <a:srgbClr val="F8AF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37" d="100"/>
          <a:sy n="137" d="100"/>
        </p:scale>
        <p:origin x="-1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D8A29-D1DE-4D3A-8006-F09CB66CE800}" type="datetimeFigureOut">
              <a:rPr lang="en-ZA" smtClean="0"/>
              <a:pPr/>
              <a:t>11/16/10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D4C6C-42A7-4265-B369-D545AADA92DC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D8A29-D1DE-4D3A-8006-F09CB66CE800}" type="datetimeFigureOut">
              <a:rPr lang="en-ZA" smtClean="0"/>
              <a:pPr/>
              <a:t>11/16/10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D4C6C-42A7-4265-B369-D545AADA92DC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D8A29-D1DE-4D3A-8006-F09CB66CE800}" type="datetimeFigureOut">
              <a:rPr lang="en-ZA" smtClean="0"/>
              <a:pPr/>
              <a:t>11/16/10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D4C6C-42A7-4265-B369-D545AADA92DC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D8A29-D1DE-4D3A-8006-F09CB66CE800}" type="datetimeFigureOut">
              <a:rPr lang="en-ZA" smtClean="0"/>
              <a:pPr/>
              <a:t>11/16/10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D4C6C-42A7-4265-B369-D545AADA92DC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D8A29-D1DE-4D3A-8006-F09CB66CE800}" type="datetimeFigureOut">
              <a:rPr lang="en-ZA" smtClean="0"/>
              <a:pPr/>
              <a:t>11/16/10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D4C6C-42A7-4265-B369-D545AADA92DC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D8A29-D1DE-4D3A-8006-F09CB66CE800}" type="datetimeFigureOut">
              <a:rPr lang="en-ZA" smtClean="0"/>
              <a:pPr/>
              <a:t>11/16/10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D4C6C-42A7-4265-B369-D545AADA92DC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D8A29-D1DE-4D3A-8006-F09CB66CE800}" type="datetimeFigureOut">
              <a:rPr lang="en-ZA" smtClean="0"/>
              <a:pPr/>
              <a:t>11/16/10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D4C6C-42A7-4265-B369-D545AADA92DC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D8A29-D1DE-4D3A-8006-F09CB66CE800}" type="datetimeFigureOut">
              <a:rPr lang="en-ZA" smtClean="0"/>
              <a:pPr/>
              <a:t>11/16/10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D4C6C-42A7-4265-B369-D545AADA92DC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D8A29-D1DE-4D3A-8006-F09CB66CE800}" type="datetimeFigureOut">
              <a:rPr lang="en-ZA" smtClean="0"/>
              <a:pPr/>
              <a:t>11/16/10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D4C6C-42A7-4265-B369-D545AADA92DC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D8A29-D1DE-4D3A-8006-F09CB66CE800}" type="datetimeFigureOut">
              <a:rPr lang="en-ZA" smtClean="0"/>
              <a:pPr/>
              <a:t>11/16/10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D4C6C-42A7-4265-B369-D545AADA92DC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D8A29-D1DE-4D3A-8006-F09CB66CE800}" type="datetimeFigureOut">
              <a:rPr lang="en-ZA" smtClean="0"/>
              <a:pPr/>
              <a:t>11/16/10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D4C6C-42A7-4265-B369-D545AADA92DC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D8A29-D1DE-4D3A-8006-F09CB66CE800}" type="datetimeFigureOut">
              <a:rPr lang="en-ZA" smtClean="0"/>
              <a:pPr/>
              <a:t>11/16/10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D4C6C-42A7-4265-B369-D545AADA92DC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gif"/><Relationship Id="rId5" Type="http://schemas.openxmlformats.org/officeDocument/2006/relationships/image" Target="../media/image10.jpeg"/><Relationship Id="rId6" Type="http://schemas.openxmlformats.org/officeDocument/2006/relationships/image" Target="../media/image11.gif"/><Relationship Id="rId7" Type="http://schemas.openxmlformats.org/officeDocument/2006/relationships/image" Target="../media/image12.gif"/><Relationship Id="rId8" Type="http://schemas.openxmlformats.org/officeDocument/2006/relationships/image" Target="../media/image13.gif"/><Relationship Id="rId9" Type="http://schemas.openxmlformats.org/officeDocument/2006/relationships/image" Target="../media/image14.gif"/><Relationship Id="rId10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4" Type="http://schemas.openxmlformats.org/officeDocument/2006/relationships/image" Target="../media/image18.gif"/><Relationship Id="rId5" Type="http://schemas.openxmlformats.org/officeDocument/2006/relationships/image" Target="../media/image19.gif"/><Relationship Id="rId6" Type="http://schemas.openxmlformats.org/officeDocument/2006/relationships/image" Target="../media/image20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8AF1C"/>
                </a:solidFill>
              </a:rPr>
              <a:t>The development, implementation and evaluation of podcasts on the fundamental concepts of Nuclear Medicine for first year radiography students</a:t>
            </a:r>
            <a:endParaRPr lang="en-Z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  <p:pic>
        <p:nvPicPr>
          <p:cNvPr id="2050" name="Picture 2" descr="cool-chinese-village-backgrounds-3d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00808"/>
            <a:ext cx="6336704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2198253" cy="213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152400" y="3886200"/>
            <a:ext cx="3352800" cy="1600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8AF1C"/>
                </a:solidFill>
              </a:rPr>
              <a:t>Nalene</a:t>
            </a:r>
            <a:r>
              <a:rPr lang="en-US" dirty="0" smtClean="0">
                <a:solidFill>
                  <a:srgbClr val="F8AF1C"/>
                </a:solidFill>
              </a:rPr>
              <a:t> </a:t>
            </a:r>
            <a:r>
              <a:rPr lang="en-US" dirty="0" err="1" smtClean="0">
                <a:solidFill>
                  <a:srgbClr val="F8AF1C"/>
                </a:solidFill>
              </a:rPr>
              <a:t>Naidoo</a:t>
            </a:r>
            <a:r>
              <a:rPr lang="en-US" dirty="0" smtClean="0">
                <a:solidFill>
                  <a:srgbClr val="F8AF1C"/>
                </a:solidFill>
              </a:rPr>
              <a:t>,</a:t>
            </a:r>
          </a:p>
          <a:p>
            <a:pPr algn="ctr"/>
            <a:r>
              <a:rPr lang="en-US" dirty="0" smtClean="0">
                <a:solidFill>
                  <a:srgbClr val="F8AF1C"/>
                </a:solidFill>
              </a:rPr>
              <a:t>HOD/Senior Lecturer</a:t>
            </a:r>
          </a:p>
          <a:p>
            <a:pPr algn="ctr"/>
            <a:r>
              <a:rPr lang="en-US" dirty="0" smtClean="0">
                <a:solidFill>
                  <a:srgbClr val="F8AF1C"/>
                </a:solidFill>
              </a:rPr>
              <a:t>Department of Radiography</a:t>
            </a:r>
          </a:p>
          <a:p>
            <a:pPr algn="ctr"/>
            <a:r>
              <a:rPr lang="en-US" dirty="0" smtClean="0">
                <a:solidFill>
                  <a:srgbClr val="F8AF1C"/>
                </a:solidFill>
              </a:rPr>
              <a:t>Faculty of Health Sciences</a:t>
            </a:r>
          </a:p>
          <a:p>
            <a:pPr algn="ctr"/>
            <a:r>
              <a:rPr lang="en-US" dirty="0" smtClean="0">
                <a:solidFill>
                  <a:srgbClr val="F8AF1C"/>
                </a:solidFill>
              </a:rPr>
              <a:t>Durban University of Technology</a:t>
            </a:r>
            <a:endParaRPr lang="en-US" dirty="0">
              <a:solidFill>
                <a:srgbClr val="F8AF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artoon caveman with a spe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1495425" cy="28384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Has Learning Changed? (Dublin 2010)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1810544" cy="29089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ZA" dirty="0" smtClean="0"/>
              <a:t>Caveman </a:t>
            </a:r>
            <a:endParaRPr lang="en-ZA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868144" y="2564904"/>
            <a:ext cx="2818656" cy="35612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ZA" b="1" dirty="0" smtClean="0"/>
              <a:t>2010 baby</a:t>
            </a:r>
            <a:endParaRPr lang="en-ZA" dirty="0" smtClean="0"/>
          </a:p>
          <a:p>
            <a:pPr>
              <a:buNone/>
            </a:pPr>
            <a:r>
              <a:rPr lang="en-ZA" dirty="0" smtClean="0"/>
              <a:t>  </a:t>
            </a:r>
            <a:endParaRPr lang="en-ZA" b="1" dirty="0"/>
          </a:p>
        </p:txBody>
      </p:sp>
      <p:sp>
        <p:nvSpPr>
          <p:cNvPr id="9" name="Rectangle 8"/>
          <p:cNvSpPr/>
          <p:nvPr/>
        </p:nvSpPr>
        <p:spPr>
          <a:xfrm>
            <a:off x="2362200" y="1447800"/>
            <a:ext cx="5400600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How </a:t>
            </a:r>
            <a:r>
              <a:rPr lang="en-US" sz="2000" dirty="0">
                <a:solidFill>
                  <a:srgbClr val="C00000"/>
                </a:solidFill>
              </a:rPr>
              <a:t>did the baby from the early caveman days learn to walk?, </a:t>
            </a:r>
            <a:r>
              <a:rPr lang="en-US" sz="2000" dirty="0">
                <a:solidFill>
                  <a:schemeClr val="tx1"/>
                </a:solidFill>
              </a:rPr>
              <a:t>is it any different from the way a baby learns to </a:t>
            </a:r>
            <a:r>
              <a:rPr lang="en-US" sz="2000" dirty="0" smtClean="0">
                <a:solidFill>
                  <a:schemeClr val="tx1"/>
                </a:solidFill>
              </a:rPr>
              <a:t>walk today? </a:t>
            </a:r>
            <a:endParaRPr lang="en-ZA" sz="2000" dirty="0">
              <a:solidFill>
                <a:schemeClr val="tx1"/>
              </a:solidFill>
            </a:endParaRPr>
          </a:p>
        </p:txBody>
      </p:sp>
      <p:sp>
        <p:nvSpPr>
          <p:cNvPr id="8" name="Cloud Callout 7"/>
          <p:cNvSpPr/>
          <p:nvPr/>
        </p:nvSpPr>
        <p:spPr>
          <a:xfrm>
            <a:off x="2627784" y="2420888"/>
            <a:ext cx="2520280" cy="1296144"/>
          </a:xfrm>
          <a:prstGeom prst="cloudCallou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 smtClean="0"/>
          </a:p>
          <a:p>
            <a:pPr algn="ctr"/>
            <a:r>
              <a:rPr lang="en-ZA" dirty="0" smtClean="0"/>
              <a:t>And the answer is </a:t>
            </a:r>
            <a:r>
              <a:rPr lang="en-ZA" sz="3200" b="1" dirty="0" smtClean="0"/>
              <a:t>NO!</a:t>
            </a:r>
            <a:endParaRPr lang="en-ZA" sz="3200" b="1" dirty="0"/>
          </a:p>
        </p:txBody>
      </p:sp>
      <p:sp>
        <p:nvSpPr>
          <p:cNvPr id="11" name="Oval 10"/>
          <p:cNvSpPr/>
          <p:nvPr/>
        </p:nvSpPr>
        <p:spPr>
          <a:xfrm>
            <a:off x="3635896" y="3645024"/>
            <a:ext cx="2808312" cy="14401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dirty="0" smtClean="0"/>
              <a:t>Hence the learning has not changed</a:t>
            </a:r>
            <a:endParaRPr lang="en-ZA" sz="2400" dirty="0"/>
          </a:p>
        </p:txBody>
      </p:sp>
      <p:sp>
        <p:nvSpPr>
          <p:cNvPr id="12" name="Snip Single Corner Rectangle 11"/>
          <p:cNvSpPr/>
          <p:nvPr/>
        </p:nvSpPr>
        <p:spPr>
          <a:xfrm>
            <a:off x="539552" y="4869160"/>
            <a:ext cx="3456384" cy="1728192"/>
          </a:xfrm>
          <a:prstGeom prst="snip1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 smtClean="0">
                <a:solidFill>
                  <a:srgbClr val="C00000"/>
                </a:solidFill>
              </a:rPr>
              <a:t>But what has changed are the </a:t>
            </a:r>
            <a:r>
              <a:rPr lang="en-ZA" sz="3600" b="1" dirty="0" smtClean="0">
                <a:solidFill>
                  <a:schemeClr val="tx1"/>
                </a:solidFill>
              </a:rPr>
              <a:t>TOOLS</a:t>
            </a:r>
            <a:r>
              <a:rPr lang="en-ZA" sz="2000" b="1" dirty="0" smtClean="0">
                <a:solidFill>
                  <a:srgbClr val="C00000"/>
                </a:solidFill>
              </a:rPr>
              <a:t> that we use to enhance the learning process</a:t>
            </a:r>
            <a:endParaRPr lang="en-ZA" sz="2000" b="1" dirty="0">
              <a:solidFill>
                <a:srgbClr val="C00000"/>
              </a:solidFill>
            </a:endParaRPr>
          </a:p>
        </p:txBody>
      </p:sp>
      <p:pic>
        <p:nvPicPr>
          <p:cNvPr id="4100" name="Picture 4" descr="Cartoon baby new ye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6100" y="1844824"/>
            <a:ext cx="2247900" cy="2219326"/>
          </a:xfrm>
          <a:prstGeom prst="rect">
            <a:avLst/>
          </a:prstGeom>
          <a:noFill/>
        </p:spPr>
      </p:pic>
      <p:pic>
        <p:nvPicPr>
          <p:cNvPr id="4106" name="Picture 10" descr="Stock Photograph - personal music &#10;player . fotosearch &#10;- search stock &#10;photos, pictures, &#10;wall murals, images, &#10;and photo cli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5229201"/>
            <a:ext cx="1414623" cy="1499500"/>
          </a:xfrm>
          <a:prstGeom prst="rect">
            <a:avLst/>
          </a:prstGeom>
          <a:noFill/>
        </p:spPr>
      </p:pic>
      <p:cxnSp>
        <p:nvCxnSpPr>
          <p:cNvPr id="17" name="Straight Arrow Connector 16"/>
          <p:cNvCxnSpPr/>
          <p:nvPr/>
        </p:nvCxnSpPr>
        <p:spPr>
          <a:xfrm>
            <a:off x="5724128" y="2492896"/>
            <a:ext cx="1656184" cy="14401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1979712" y="2204864"/>
            <a:ext cx="792088" cy="50405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635896" y="5445224"/>
            <a:ext cx="936104" cy="43204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rved Left Arrow 24"/>
          <p:cNvSpPr/>
          <p:nvPr/>
        </p:nvSpPr>
        <p:spPr>
          <a:xfrm>
            <a:off x="5148064" y="3140968"/>
            <a:ext cx="720080" cy="648072"/>
          </a:xfrm>
          <a:prstGeom prst="curved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cxnSp>
        <p:nvCxnSpPr>
          <p:cNvPr id="28" name="Curved Connector 27"/>
          <p:cNvCxnSpPr/>
          <p:nvPr/>
        </p:nvCxnSpPr>
        <p:spPr>
          <a:xfrm rot="10800000" flipV="1">
            <a:off x="2267744" y="4437112"/>
            <a:ext cx="1224136" cy="648072"/>
          </a:xfrm>
          <a:prstGeom prst="curvedConnector3">
            <a:avLst>
              <a:gd name="adj1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477000" y="4648200"/>
            <a:ext cx="2057400" cy="1828800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Do you agree or not?</a:t>
            </a:r>
            <a:endParaRPr lang="en-US" sz="28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5410200" y="6248400"/>
            <a:ext cx="1219200" cy="228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2555776" y="2492896"/>
            <a:ext cx="4536504" cy="24482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The development, implementation and evaluation of podcasts on the fundamental concepts of Nuclear Medicine for first year radiography students</a:t>
            </a:r>
            <a:endParaRPr lang="en-ZA" b="1" dirty="0">
              <a:solidFill>
                <a:srgbClr val="C00000"/>
              </a:solidFill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Four Research Questions Emanating from the TITLE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11" name="Cloud Callout 10"/>
          <p:cNvSpPr/>
          <p:nvPr/>
        </p:nvSpPr>
        <p:spPr>
          <a:xfrm>
            <a:off x="6983760" y="1268760"/>
            <a:ext cx="2160240" cy="1728192"/>
          </a:xfrm>
          <a:prstGeom prst="cloudCallout">
            <a:avLst>
              <a:gd name="adj1" fmla="val -80676"/>
              <a:gd name="adj2" fmla="val 29211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 smtClean="0"/>
              <a:t>How does one implement the use of a podcast?</a:t>
            </a:r>
            <a:endParaRPr lang="en-ZA" sz="2000" b="1" dirty="0"/>
          </a:p>
        </p:txBody>
      </p:sp>
      <p:sp>
        <p:nvSpPr>
          <p:cNvPr id="10" name="Cloud Callout 9"/>
          <p:cNvSpPr/>
          <p:nvPr/>
        </p:nvSpPr>
        <p:spPr>
          <a:xfrm>
            <a:off x="0" y="1196752"/>
            <a:ext cx="2843808" cy="2088232"/>
          </a:xfrm>
          <a:prstGeom prst="cloudCallout">
            <a:avLst>
              <a:gd name="adj1" fmla="val 49147"/>
              <a:gd name="adj2" fmla="val 3944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 smtClean="0"/>
              <a:t>What is the list of criteria that goes into the development of a good podcast?</a:t>
            </a:r>
            <a:endParaRPr lang="en-ZA" sz="2000" b="1" dirty="0"/>
          </a:p>
        </p:txBody>
      </p:sp>
      <p:sp>
        <p:nvSpPr>
          <p:cNvPr id="12" name="Cloud Callout 11"/>
          <p:cNvSpPr/>
          <p:nvPr/>
        </p:nvSpPr>
        <p:spPr>
          <a:xfrm>
            <a:off x="0" y="5013176"/>
            <a:ext cx="4176464" cy="1844824"/>
          </a:xfrm>
          <a:prstGeom prst="cloudCallout">
            <a:avLst>
              <a:gd name="adj1" fmla="val 17233"/>
              <a:gd name="adj2" fmla="val -81443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000" b="1" dirty="0" smtClean="0"/>
          </a:p>
          <a:p>
            <a:pPr lvl="0" algn="ctr"/>
            <a:r>
              <a:rPr lang="en-US" sz="2000" b="1" dirty="0" smtClean="0"/>
              <a:t>What are student’s likes and dislikes after listening and learning from academic podcasts?</a:t>
            </a:r>
            <a:endParaRPr lang="en-ZA" sz="2000" b="1" dirty="0" smtClean="0"/>
          </a:p>
          <a:p>
            <a:pPr algn="ctr"/>
            <a:endParaRPr lang="en-ZA" dirty="0"/>
          </a:p>
        </p:txBody>
      </p:sp>
      <p:sp>
        <p:nvSpPr>
          <p:cNvPr id="8" name="Cloud Callout 7"/>
          <p:cNvSpPr/>
          <p:nvPr/>
        </p:nvSpPr>
        <p:spPr>
          <a:xfrm>
            <a:off x="5039544" y="5129808"/>
            <a:ext cx="4104456" cy="1728192"/>
          </a:xfrm>
          <a:prstGeom prst="cloudCallout">
            <a:avLst>
              <a:gd name="adj1" fmla="val -12369"/>
              <a:gd name="adj2" fmla="val -79551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Is there a significant difference in test scores before and after listening to the nuclear medicine podcasts?</a:t>
            </a:r>
            <a:endParaRPr lang="en-Z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Students likes and dislikes</a:t>
            </a:r>
            <a:endParaRPr lang="en-ZA" dirty="0"/>
          </a:p>
        </p:txBody>
      </p:sp>
      <p:pic>
        <p:nvPicPr>
          <p:cNvPr id="2050" name="Picture 2" descr="C:\Documents and Settings\nalenen\Local Settings\Temporary Internet Files\Content.IE5\AZMWB08E\MC90043936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696739" cy="6858000"/>
          </a:xfrm>
          <a:prstGeom prst="rect">
            <a:avLst/>
          </a:prstGeom>
          <a:noFill/>
        </p:spPr>
      </p:pic>
      <p:sp>
        <p:nvSpPr>
          <p:cNvPr id="11" name="Oval Callout 10"/>
          <p:cNvSpPr/>
          <p:nvPr/>
        </p:nvSpPr>
        <p:spPr>
          <a:xfrm>
            <a:off x="3505200" y="0"/>
            <a:ext cx="1600200" cy="1440160"/>
          </a:xfrm>
          <a:prstGeom prst="wedgeEllipseCallout">
            <a:avLst>
              <a:gd name="adj1" fmla="val 94281"/>
              <a:gd name="adj2" fmla="val 107221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Short and to the point</a:t>
            </a:r>
            <a:endParaRPr lang="en-ZA" dirty="0"/>
          </a:p>
        </p:txBody>
      </p:sp>
      <p:sp>
        <p:nvSpPr>
          <p:cNvPr id="12" name="Oval Callout 11"/>
          <p:cNvSpPr/>
          <p:nvPr/>
        </p:nvSpPr>
        <p:spPr>
          <a:xfrm>
            <a:off x="7391400" y="0"/>
            <a:ext cx="1752600" cy="1440160"/>
          </a:xfrm>
          <a:prstGeom prst="wedgeEllipseCallout">
            <a:avLst>
              <a:gd name="adj1" fmla="val -8029"/>
              <a:gd name="adj2" fmla="val 138909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“you were able to imagine what was going on</a:t>
            </a:r>
            <a:endParaRPr lang="en-ZA" dirty="0"/>
          </a:p>
        </p:txBody>
      </p:sp>
      <p:sp>
        <p:nvSpPr>
          <p:cNvPr id="13" name="Oval Callout 12"/>
          <p:cNvSpPr/>
          <p:nvPr/>
        </p:nvSpPr>
        <p:spPr>
          <a:xfrm>
            <a:off x="228600" y="457200"/>
            <a:ext cx="1905000" cy="1440160"/>
          </a:xfrm>
          <a:prstGeom prst="wedgeEllipseCallout">
            <a:avLst>
              <a:gd name="adj1" fmla="val 202572"/>
              <a:gd name="adj2" fmla="val 87231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Clear speech and great sound effects!!</a:t>
            </a:r>
            <a:endParaRPr lang="en-ZA" dirty="0"/>
          </a:p>
        </p:txBody>
      </p:sp>
      <p:sp>
        <p:nvSpPr>
          <p:cNvPr id="14" name="Oval Callout 13"/>
          <p:cNvSpPr/>
          <p:nvPr/>
        </p:nvSpPr>
        <p:spPr>
          <a:xfrm>
            <a:off x="0" y="1988840"/>
            <a:ext cx="2051720" cy="1872208"/>
          </a:xfrm>
          <a:prstGeom prst="wedgeEllipseCallout">
            <a:avLst>
              <a:gd name="adj1" fmla="val 130519"/>
              <a:gd name="adj2" fmla="val -12521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b="1" dirty="0" smtClean="0">
                <a:solidFill>
                  <a:srgbClr val="E4BE2A"/>
                </a:solidFill>
              </a:rPr>
              <a:t>So …what did you like about the </a:t>
            </a:r>
            <a:r>
              <a:rPr lang="en-ZA" b="1" dirty="0" smtClean="0">
                <a:solidFill>
                  <a:srgbClr val="E4BE2A"/>
                </a:solidFill>
              </a:rPr>
              <a:t>podcasts?</a:t>
            </a:r>
            <a:endParaRPr lang="en-ZA" b="1" dirty="0">
              <a:solidFill>
                <a:srgbClr val="E4BE2A"/>
              </a:solidFill>
            </a:endParaRPr>
          </a:p>
        </p:txBody>
      </p:sp>
      <p:sp>
        <p:nvSpPr>
          <p:cNvPr id="20" name="Oval Callout 19"/>
          <p:cNvSpPr/>
          <p:nvPr/>
        </p:nvSpPr>
        <p:spPr>
          <a:xfrm>
            <a:off x="5181600" y="0"/>
            <a:ext cx="2133600" cy="1440160"/>
          </a:xfrm>
          <a:prstGeom prst="wedgeEllipseCallout">
            <a:avLst>
              <a:gd name="adj1" fmla="val 31666"/>
              <a:gd name="adj2" fmla="val 11282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Valid and important concepts were discussed </a:t>
            </a:r>
            <a:endParaRPr lang="en-ZA" dirty="0"/>
          </a:p>
        </p:txBody>
      </p:sp>
      <p:sp>
        <p:nvSpPr>
          <p:cNvPr id="21" name="Oval Callout 20"/>
          <p:cNvSpPr/>
          <p:nvPr/>
        </p:nvSpPr>
        <p:spPr>
          <a:xfrm>
            <a:off x="7620000" y="3733800"/>
            <a:ext cx="1676400" cy="1440160"/>
          </a:xfrm>
          <a:prstGeom prst="wedgeEllipseCallout">
            <a:avLst>
              <a:gd name="adj1" fmla="val -58169"/>
              <a:gd name="adj2" fmla="val -13910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600" dirty="0" smtClean="0"/>
              <a:t>It was a different learning experience</a:t>
            </a:r>
            <a:endParaRPr lang="en-ZA" sz="1600" dirty="0"/>
          </a:p>
        </p:txBody>
      </p:sp>
      <p:sp>
        <p:nvSpPr>
          <p:cNvPr id="22" name="Oval Callout 21"/>
          <p:cNvSpPr/>
          <p:nvPr/>
        </p:nvSpPr>
        <p:spPr>
          <a:xfrm>
            <a:off x="7315200" y="5257800"/>
            <a:ext cx="2057400" cy="1440160"/>
          </a:xfrm>
          <a:prstGeom prst="wedgeEllipseCallout">
            <a:avLst>
              <a:gd name="adj1" fmla="val -46860"/>
              <a:gd name="adj2" fmla="val -197717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Enjoyable and entertaining</a:t>
            </a:r>
            <a:endParaRPr lang="en-ZA" dirty="0"/>
          </a:p>
        </p:txBody>
      </p:sp>
      <p:sp>
        <p:nvSpPr>
          <p:cNvPr id="23" name="Oval Callout 22"/>
          <p:cNvSpPr/>
          <p:nvPr/>
        </p:nvSpPr>
        <p:spPr>
          <a:xfrm>
            <a:off x="4419600" y="5417840"/>
            <a:ext cx="2133600" cy="1440160"/>
          </a:xfrm>
          <a:prstGeom prst="wedgeEllipseCallout">
            <a:avLst>
              <a:gd name="adj1" fmla="val 45412"/>
              <a:gd name="adj2" fmla="val -18939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It teaches you independency</a:t>
            </a:r>
            <a:endParaRPr lang="en-ZA" dirty="0"/>
          </a:p>
        </p:txBody>
      </p:sp>
      <p:sp>
        <p:nvSpPr>
          <p:cNvPr id="24" name="Oval Callout 23"/>
          <p:cNvSpPr/>
          <p:nvPr/>
        </p:nvSpPr>
        <p:spPr>
          <a:xfrm>
            <a:off x="2133600" y="5257800"/>
            <a:ext cx="1905000" cy="1440160"/>
          </a:xfrm>
          <a:prstGeom prst="wedgeEllipseCallout">
            <a:avLst>
              <a:gd name="adj1" fmla="val 172922"/>
              <a:gd name="adj2" fmla="val -222748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It encourages you to learn more</a:t>
            </a:r>
            <a:endParaRPr lang="en-ZA" dirty="0"/>
          </a:p>
        </p:txBody>
      </p:sp>
      <p:sp>
        <p:nvSpPr>
          <p:cNvPr id="25" name="Oval Callout 24"/>
          <p:cNvSpPr/>
          <p:nvPr/>
        </p:nvSpPr>
        <p:spPr>
          <a:xfrm>
            <a:off x="0" y="4419600"/>
            <a:ext cx="2209800" cy="2209800"/>
          </a:xfrm>
          <a:prstGeom prst="wedgeEllipseCallout">
            <a:avLst>
              <a:gd name="adj1" fmla="val 191178"/>
              <a:gd name="adj2" fmla="val -111271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I could pause and rewind and listen to the information again and again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7A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57288"/>
          </a:xfrm>
          <a:solidFill>
            <a:srgbClr val="7A0000"/>
          </a:solidFill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chemeClr val="bg1"/>
                </a:solidFill>
              </a:rPr>
              <a:t>Is there a significant difference in test scores before and after listening to the nuclear medicine podcasts?</a:t>
            </a:r>
            <a:r>
              <a:rPr lang="en-ZA" b="1" dirty="0" smtClean="0"/>
              <a:t/>
            </a:r>
            <a:br>
              <a:rPr lang="en-ZA" b="1" dirty="0" smtClean="0"/>
            </a:br>
            <a:endParaRPr lang="en-ZA" dirty="0"/>
          </a:p>
        </p:txBody>
      </p:sp>
      <p:sp>
        <p:nvSpPr>
          <p:cNvPr id="3" name="Oval 2"/>
          <p:cNvSpPr/>
          <p:nvPr/>
        </p:nvSpPr>
        <p:spPr>
          <a:xfrm>
            <a:off x="3707904" y="908720"/>
            <a:ext cx="5256584" cy="122413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 smtClean="0"/>
              <a:t>Methodology- </a:t>
            </a:r>
          </a:p>
          <a:p>
            <a:pPr algn="ctr"/>
            <a:r>
              <a:rPr lang="en-ZA" sz="2000" b="1" dirty="0" smtClean="0"/>
              <a:t>Qualitative &amp; Quantitative </a:t>
            </a:r>
          </a:p>
          <a:p>
            <a:pPr algn="ctr"/>
            <a:r>
              <a:rPr lang="en-ZA" sz="2000" b="1" dirty="0" smtClean="0"/>
              <a:t>Pre-test and Post-test – intervention :  Audio Podcast </a:t>
            </a:r>
            <a:endParaRPr lang="en-ZA" sz="2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1520" y="2276872"/>
          <a:ext cx="6120681" cy="1706345"/>
        </p:xfrm>
        <a:graphic>
          <a:graphicData uri="http://schemas.openxmlformats.org/drawingml/2006/table">
            <a:tbl>
              <a:tblPr/>
              <a:tblGrid>
                <a:gridCol w="2153647"/>
                <a:gridCol w="472750"/>
                <a:gridCol w="829988"/>
                <a:gridCol w="1008112"/>
                <a:gridCol w="864096"/>
                <a:gridCol w="792088"/>
              </a:tblGrid>
              <a:tr h="146816"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Table </a:t>
                      </a:r>
                      <a:r>
                        <a:rPr lang="en-ZA" sz="12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 </a:t>
                      </a:r>
                      <a:r>
                        <a:rPr lang="en-ZA" sz="12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Descriptive Statistics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340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Z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Minimum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Maximum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Mean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Std. Deviation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8698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% TEST </a:t>
                      </a:r>
                      <a:r>
                        <a:rPr lang="en-ZA" sz="1200" dirty="0" err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matks</a:t>
                      </a:r>
                      <a:r>
                        <a:rPr lang="en-ZA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before </a:t>
                      </a:r>
                      <a:r>
                        <a:rPr lang="en-ZA" sz="1200" dirty="0" err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listenting</a:t>
                      </a:r>
                      <a:r>
                        <a:rPr lang="en-ZA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to the podcast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65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 b="1" u="sng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39.29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18.803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38698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% test marks after </a:t>
                      </a:r>
                      <a:r>
                        <a:rPr lang="en-ZA" sz="1200" dirty="0" err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listerning</a:t>
                      </a:r>
                      <a:r>
                        <a:rPr lang="en-ZA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to the podcast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77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97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 b="1" u="sng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85.43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6.949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349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Valid N (</a:t>
                      </a:r>
                      <a:r>
                        <a:rPr lang="en-ZA" sz="1200" dirty="0" err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listwise</a:t>
                      </a:r>
                      <a:r>
                        <a:rPr lang="en-ZA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ZA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Z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Z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Z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Z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6093296"/>
            <a:ext cx="5616624" cy="5760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dirty="0" smtClean="0"/>
              <a:t>Result:     </a:t>
            </a:r>
            <a:r>
              <a:rPr lang="en-US" sz="2000" dirty="0" smtClean="0"/>
              <a:t> the  students appeared to have performed better after having listened to the podcasts. </a:t>
            </a:r>
            <a:endParaRPr lang="en-ZA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051718" y="4077073"/>
          <a:ext cx="6840762" cy="1904873"/>
        </p:xfrm>
        <a:graphic>
          <a:graphicData uri="http://schemas.openxmlformats.org/drawingml/2006/table">
            <a:tbl>
              <a:tblPr/>
              <a:tblGrid>
                <a:gridCol w="1058190"/>
                <a:gridCol w="705736"/>
                <a:gridCol w="945404"/>
                <a:gridCol w="1293712"/>
                <a:gridCol w="1293712"/>
                <a:gridCol w="822668"/>
                <a:gridCol w="721340"/>
              </a:tblGrid>
              <a:tr h="177899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Table –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One-Sample T-Test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17789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Test Value = 39.29                                   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55552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df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Sig. (2-tailed)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Mean Difference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95% Confidence Interval of the Difference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1896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Lower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Upper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991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% test marks after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listerning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to the podcast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17.567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6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.000</a:t>
                      </a:r>
                      <a:endParaRPr lang="en-Z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46.139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39.71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52.57</a:t>
                      </a:r>
                      <a:endParaRPr lang="en-Z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cartoon girl trapped in castle with animated dragon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08720"/>
            <a:ext cx="1245525" cy="1872208"/>
          </a:xfrm>
          <a:prstGeom prst="rect">
            <a:avLst/>
          </a:prstGeom>
          <a:noFill/>
        </p:spPr>
      </p:pic>
      <p:sp>
        <p:nvSpPr>
          <p:cNvPr id="33" name="Title 3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06090"/>
          </a:xfrm>
        </p:spPr>
        <p:txBody>
          <a:bodyPr>
            <a:normAutofit/>
          </a:bodyPr>
          <a:lstStyle/>
          <a:p>
            <a:r>
              <a:rPr lang="en-ZA" sz="3600" dirty="0" smtClean="0">
                <a:solidFill>
                  <a:srgbClr val="C00000"/>
                </a:solidFill>
              </a:rPr>
              <a:t>Reflections on the Podcasting Experience </a:t>
            </a:r>
            <a:endParaRPr lang="en-ZA" sz="3600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0" y="188913"/>
            <a:ext cx="1560513" cy="23336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ZA" dirty="0" smtClean="0"/>
              <a:t>                  </a:t>
            </a:r>
            <a:endParaRPr lang="en-ZA" dirty="0"/>
          </a:p>
        </p:txBody>
      </p:sp>
      <p:sp>
        <p:nvSpPr>
          <p:cNvPr id="7" name="Rectangle 6"/>
          <p:cNvSpPr/>
          <p:nvPr/>
        </p:nvSpPr>
        <p:spPr>
          <a:xfrm>
            <a:off x="179512" y="1052736"/>
            <a:ext cx="129614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 smtClean="0">
                <a:solidFill>
                  <a:schemeClr val="accent5">
                    <a:lumMod val="75000"/>
                  </a:schemeClr>
                </a:solidFill>
              </a:rPr>
              <a:t>Damsel in distress</a:t>
            </a:r>
            <a:endParaRPr lang="en-ZA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9462" name="Picture 6" descr="cartoon detective with magnifying gl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908720"/>
            <a:ext cx="939235" cy="1728192"/>
          </a:xfrm>
          <a:prstGeom prst="rect">
            <a:avLst/>
          </a:prstGeom>
          <a:noFill/>
        </p:spPr>
      </p:pic>
      <p:pic>
        <p:nvPicPr>
          <p:cNvPr id="19464" name="Picture 8" descr="http://www.wizardofdraws.com/images/pickl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08942" y="4797152"/>
            <a:ext cx="2035058" cy="1693169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2987824" y="1196752"/>
            <a:ext cx="129614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 smtClean="0">
                <a:solidFill>
                  <a:schemeClr val="accent5">
                    <a:lumMod val="75000"/>
                  </a:schemeClr>
                </a:solidFill>
              </a:rPr>
              <a:t>The podcast detector </a:t>
            </a:r>
            <a:endParaRPr lang="en-ZA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96136" y="5661248"/>
            <a:ext cx="129614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 smtClean="0">
                <a:solidFill>
                  <a:schemeClr val="accent5">
                    <a:lumMod val="75000"/>
                  </a:schemeClr>
                </a:solidFill>
              </a:rPr>
              <a:t>Taking care of the husband</a:t>
            </a:r>
            <a:endParaRPr lang="en-ZA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55576" y="1628800"/>
            <a:ext cx="792088" cy="64807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419872" y="1988840"/>
            <a:ext cx="864096" cy="36004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516216" y="6021288"/>
            <a:ext cx="792088" cy="21602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6" descr="Cartoon of a Female Jogger Wearing Headphon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564904"/>
            <a:ext cx="1431290" cy="2236390"/>
          </a:xfrm>
          <a:prstGeom prst="rect">
            <a:avLst/>
          </a:prstGeom>
          <a:noFill/>
        </p:spPr>
      </p:pic>
      <p:pic>
        <p:nvPicPr>
          <p:cNvPr id="19468" name="Picture 12" descr="Cartoon girl reading boo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980728"/>
            <a:ext cx="1340743" cy="1568120"/>
          </a:xfrm>
          <a:prstGeom prst="rect">
            <a:avLst/>
          </a:prstGeom>
          <a:noFill/>
        </p:spPr>
      </p:pic>
      <p:sp>
        <p:nvSpPr>
          <p:cNvPr id="36" name="Rectangle 35"/>
          <p:cNvSpPr/>
          <p:nvPr/>
        </p:nvSpPr>
        <p:spPr>
          <a:xfrm>
            <a:off x="5796136" y="1196752"/>
            <a:ext cx="136815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 smtClean="0">
                <a:solidFill>
                  <a:schemeClr val="accent5">
                    <a:lumMod val="75000"/>
                  </a:schemeClr>
                </a:solidFill>
              </a:rPr>
              <a:t>Reading podcasting articles  </a:t>
            </a:r>
            <a:endParaRPr lang="en-ZA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228184" y="1988840"/>
            <a:ext cx="864096" cy="36004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70" name="Picture 14" descr="http://www.wizardofdraws.com/images/kidyell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5061065"/>
            <a:ext cx="879351" cy="1796935"/>
          </a:xfrm>
          <a:prstGeom prst="rect">
            <a:avLst/>
          </a:prstGeom>
          <a:noFill/>
        </p:spPr>
      </p:pic>
      <p:sp>
        <p:nvSpPr>
          <p:cNvPr id="44" name="Rectangle 43"/>
          <p:cNvSpPr/>
          <p:nvPr/>
        </p:nvSpPr>
        <p:spPr>
          <a:xfrm>
            <a:off x="6804248" y="2996952"/>
            <a:ext cx="129614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 smtClean="0">
                <a:solidFill>
                  <a:schemeClr val="accent5">
                    <a:lumMod val="75000"/>
                  </a:schemeClr>
                </a:solidFill>
              </a:rPr>
              <a:t>Burnt curries!</a:t>
            </a:r>
            <a:endParaRPr lang="en-ZA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0" y="4797152"/>
            <a:ext cx="129614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 smtClean="0">
                <a:solidFill>
                  <a:schemeClr val="accent5">
                    <a:lumMod val="75000"/>
                  </a:schemeClr>
                </a:solidFill>
              </a:rPr>
              <a:t>Happy student! </a:t>
            </a:r>
            <a:endParaRPr lang="en-ZA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rot="10800000" flipH="1">
            <a:off x="179512" y="4221088"/>
            <a:ext cx="216024" cy="50405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72" name="Picture 16" descr="Cartoon pot of boiling mixtur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24775" y="2780928"/>
            <a:ext cx="1419225" cy="1428750"/>
          </a:xfrm>
          <a:prstGeom prst="rect">
            <a:avLst/>
          </a:prstGeom>
          <a:noFill/>
        </p:spPr>
      </p:pic>
      <p:cxnSp>
        <p:nvCxnSpPr>
          <p:cNvPr id="51" name="Straight Arrow Connector 50"/>
          <p:cNvCxnSpPr/>
          <p:nvPr/>
        </p:nvCxnSpPr>
        <p:spPr>
          <a:xfrm>
            <a:off x="7164288" y="3717032"/>
            <a:ext cx="864096" cy="36004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4572000" y="3501008"/>
            <a:ext cx="208823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b="1" dirty="0" smtClean="0">
                <a:solidFill>
                  <a:srgbClr val="C00000"/>
                </a:solidFill>
              </a:rPr>
              <a:t>End result – enjoyable rollercoaster ride!!!</a:t>
            </a:r>
            <a:endParaRPr lang="en-ZA" sz="2400" b="1" dirty="0">
              <a:solidFill>
                <a:srgbClr val="C0000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851920" y="5949280"/>
            <a:ext cx="136815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 smtClean="0">
                <a:solidFill>
                  <a:schemeClr val="accent5">
                    <a:lumMod val="75000"/>
                  </a:schemeClr>
                </a:solidFill>
              </a:rPr>
              <a:t>Son screaming for food </a:t>
            </a:r>
            <a:endParaRPr lang="en-ZA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rot="10800000" flipV="1">
            <a:off x="2051720" y="6093296"/>
            <a:ext cx="576064" cy="28803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10800000" flipV="1">
            <a:off x="3779912" y="3645024"/>
            <a:ext cx="792088" cy="57606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Cartoon boy and girl on roller coaste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39752" y="2708920"/>
            <a:ext cx="2381250" cy="2381250"/>
          </a:xfrm>
          <a:prstGeom prst="rect">
            <a:avLst/>
          </a:prstGeom>
          <a:noFill/>
        </p:spPr>
      </p:pic>
      <p:sp>
        <p:nvSpPr>
          <p:cNvPr id="65" name="Rectangle 64"/>
          <p:cNvSpPr/>
          <p:nvPr/>
        </p:nvSpPr>
        <p:spPr>
          <a:xfrm>
            <a:off x="2771800" y="5301208"/>
            <a:ext cx="129614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 smtClean="0">
                <a:solidFill>
                  <a:srgbClr val="C00000"/>
                </a:solidFill>
              </a:rPr>
              <a:t>Undying support from </a:t>
            </a:r>
            <a:r>
              <a:rPr lang="en-ZA" sz="2000" b="1" dirty="0" err="1" smtClean="0">
                <a:solidFill>
                  <a:srgbClr val="C00000"/>
                </a:solidFill>
              </a:rPr>
              <a:t>Gita</a:t>
            </a:r>
            <a:r>
              <a:rPr lang="en-ZA" sz="2000" b="1" dirty="0" smtClean="0">
                <a:solidFill>
                  <a:srgbClr val="C00000"/>
                </a:solidFill>
              </a:rPr>
              <a:t>!</a:t>
            </a:r>
            <a:endParaRPr lang="en-ZA" sz="2000" b="1" dirty="0">
              <a:solidFill>
                <a:srgbClr val="C00000"/>
              </a:solidFill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4796408" y="5741640"/>
            <a:ext cx="576064" cy="21602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74" name="Picture 18" descr="Cartoon Girl with Ros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71600" y="4953000"/>
            <a:ext cx="1771650" cy="1905000"/>
          </a:xfrm>
          <a:prstGeom prst="rect">
            <a:avLst/>
          </a:prstGeom>
          <a:noFill/>
        </p:spPr>
      </p:pic>
      <p:cxnSp>
        <p:nvCxnSpPr>
          <p:cNvPr id="71" name="Straight Arrow Connector 70"/>
          <p:cNvCxnSpPr/>
          <p:nvPr/>
        </p:nvCxnSpPr>
        <p:spPr>
          <a:xfrm rot="10800000" flipV="1">
            <a:off x="2627784" y="6093296"/>
            <a:ext cx="576064" cy="50405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4572000" y="3429000"/>
            <a:ext cx="685800" cy="3048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66C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Comments from</a:t>
            </a:r>
            <a:r>
              <a:rPr lang="en-ZA" dirty="0" smtClean="0"/>
              <a:t> my Colleagues </a:t>
            </a:r>
            <a:endParaRPr lang="en-ZA" dirty="0"/>
          </a:p>
        </p:txBody>
      </p:sp>
      <p:pic>
        <p:nvPicPr>
          <p:cNvPr id="25602" name="Picture 2" descr="Cartoon Business Wo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876800"/>
            <a:ext cx="838200" cy="1816100"/>
          </a:xfrm>
          <a:prstGeom prst="rect">
            <a:avLst/>
          </a:prstGeom>
          <a:noFill/>
        </p:spPr>
      </p:pic>
      <p:pic>
        <p:nvPicPr>
          <p:cNvPr id="25604" name="Picture 4" descr="Cartoon running gir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124200"/>
            <a:ext cx="1781175" cy="2000251"/>
          </a:xfrm>
          <a:prstGeom prst="rect">
            <a:avLst/>
          </a:prstGeom>
          <a:noFill/>
        </p:spPr>
      </p:pic>
      <p:pic>
        <p:nvPicPr>
          <p:cNvPr id="25606" name="Picture 6" descr="Cartoon Girl Riding a Bik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4419600"/>
            <a:ext cx="1310086" cy="2238376"/>
          </a:xfrm>
          <a:prstGeom prst="rect">
            <a:avLst/>
          </a:prstGeom>
          <a:noFill/>
        </p:spPr>
      </p:pic>
      <p:pic>
        <p:nvPicPr>
          <p:cNvPr id="25608" name="Picture 8" descr="Cartoon hillbill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295400"/>
            <a:ext cx="1713094" cy="1190600"/>
          </a:xfrm>
          <a:prstGeom prst="rect">
            <a:avLst/>
          </a:prstGeom>
          <a:noFill/>
        </p:spPr>
      </p:pic>
      <p:pic>
        <p:nvPicPr>
          <p:cNvPr id="25610" name="Picture 10" descr="Cartoon man in spotligh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1295400"/>
            <a:ext cx="1790700" cy="1831398"/>
          </a:xfrm>
          <a:prstGeom prst="rect">
            <a:avLst/>
          </a:prstGeom>
          <a:noFill/>
        </p:spPr>
      </p:pic>
      <p:sp>
        <p:nvSpPr>
          <p:cNvPr id="8" name="Oval Callout 7"/>
          <p:cNvSpPr/>
          <p:nvPr/>
        </p:nvSpPr>
        <p:spPr>
          <a:xfrm>
            <a:off x="1066800" y="4876800"/>
            <a:ext cx="2743200" cy="1524000"/>
          </a:xfrm>
          <a:prstGeom prst="wedgeEllipseCallout">
            <a:avLst>
              <a:gd name="adj1" fmla="val -65175"/>
              <a:gd name="adj2" fmla="val -14700"/>
            </a:avLst>
          </a:prstGeom>
          <a:solidFill>
            <a:srgbClr val="57D3E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Bright, funky start; stating outcomes at the beginning are a great starting point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0" y="3048000"/>
            <a:ext cx="2743200" cy="1524000"/>
          </a:xfrm>
          <a:prstGeom prst="wedgeEllipseCallout">
            <a:avLst>
              <a:gd name="adj1" fmla="val -20230"/>
              <a:gd name="adj2" fmla="val -99864"/>
            </a:avLst>
          </a:prstGeom>
          <a:solidFill>
            <a:srgbClr val="3A8DD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You have a nice speaking voice, but may need a better quality microphone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4648200" y="1219200"/>
            <a:ext cx="2743200" cy="1524000"/>
          </a:xfrm>
          <a:prstGeom prst="wedgeEllipseCallout">
            <a:avLst>
              <a:gd name="adj1" fmla="val -105728"/>
              <a:gd name="adj2" fmla="val -17742"/>
            </a:avLst>
          </a:prstGeom>
          <a:solidFill>
            <a:schemeClr val="tx1">
              <a:lumMod val="85000"/>
              <a:lumOff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your voice on audio is cool, but I like visuals – but baby steps first I guess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3962400" y="5181600"/>
            <a:ext cx="2743200" cy="1524000"/>
          </a:xfrm>
          <a:prstGeom prst="wedgeEllipseCallout">
            <a:avLst>
              <a:gd name="adj1" fmla="val 91965"/>
              <a:gd name="adj2" fmla="val -67624"/>
            </a:avLst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Whaaaaaaaaaaw</a:t>
            </a:r>
            <a:r>
              <a:rPr lang="en-US" dirty="0" smtClean="0">
                <a:solidFill>
                  <a:schemeClr val="bg1"/>
                </a:solidFill>
              </a:rPr>
              <a:t>! This is amazing – I must go for podcasting tutorials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5638800" y="2590800"/>
            <a:ext cx="3352800" cy="1752600"/>
          </a:xfrm>
          <a:prstGeom prst="wedgeEllipseCallout">
            <a:avLst>
              <a:gd name="adj1" fmla="val -87849"/>
              <a:gd name="adj2" fmla="val 11800"/>
            </a:avLst>
          </a:prstGeom>
          <a:solidFill>
            <a:srgbClr val="3A288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You actually do not realize that you are learning with music, but will we get the commitment from the students?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2241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End – Question Time?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1676400"/>
            <a:ext cx="1828800" cy="13045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67200"/>
            <a:ext cx="1828800" cy="13045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971800"/>
            <a:ext cx="1828800" cy="13045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71800"/>
            <a:ext cx="1828800" cy="13045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676400"/>
            <a:ext cx="1828800" cy="13045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400"/>
            <a:ext cx="1828800" cy="13045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1676400"/>
            <a:ext cx="1828800" cy="13045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676400"/>
            <a:ext cx="1828800" cy="13045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2971800"/>
            <a:ext cx="1828800" cy="13045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2971800"/>
            <a:ext cx="1828800" cy="13045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2971800"/>
            <a:ext cx="1828800" cy="130454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4267200"/>
            <a:ext cx="1828800" cy="13045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5553456"/>
            <a:ext cx="1828800" cy="130454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4267200"/>
            <a:ext cx="1828800" cy="130454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5553456"/>
            <a:ext cx="1828800" cy="130454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5553456"/>
            <a:ext cx="1828800" cy="130454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267200"/>
            <a:ext cx="1828800" cy="130454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5553456"/>
            <a:ext cx="1828800" cy="130454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267200"/>
            <a:ext cx="1828800" cy="130454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53456"/>
            <a:ext cx="1828800" cy="1304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550</Words>
  <Application>Microsoft Macintosh PowerPoint</Application>
  <PresentationFormat>On-screen Show (4:3)</PresentationFormat>
  <Paragraphs>93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development, implementation and evaluation of podcasts on the fundamental concepts of Nuclear Medicine for first year radiography students</vt:lpstr>
      <vt:lpstr>Has Learning Changed? (Dublin 2010)</vt:lpstr>
      <vt:lpstr>Four Research Questions Emanating from the TITLE</vt:lpstr>
      <vt:lpstr>Students likes and dislikes</vt:lpstr>
      <vt:lpstr>Is there a significant difference in test scores before and after listening to the nuclear medicine podcasts? </vt:lpstr>
      <vt:lpstr>Reflections on the Podcasting Experience </vt:lpstr>
      <vt:lpstr>Comments from my Colleagues </vt:lpstr>
      <vt:lpstr>The End – Question Time?</vt:lpstr>
    </vt:vector>
  </TitlesOfParts>
  <Company>DIT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development, implementation and evaluation of podcasts on the fundamental concepts of Nuclear Medicine for first year radiography students and their effect on test scores: a pilot study.</dc:title>
  <dc:creator>nalenen</dc:creator>
  <cp:lastModifiedBy>NALENE NAIDOO</cp:lastModifiedBy>
  <cp:revision>49</cp:revision>
  <dcterms:created xsi:type="dcterms:W3CDTF">2010-11-16T17:59:56Z</dcterms:created>
  <dcterms:modified xsi:type="dcterms:W3CDTF">2010-11-16T22:09:54Z</dcterms:modified>
</cp:coreProperties>
</file>